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Spectral"/>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gl5i/Pd7u5c82vBFbXnyI8z2D1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ectral-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italic.fntdata"/><Relationship Id="rId30" Type="http://schemas.openxmlformats.org/officeDocument/2006/relationships/font" Target="fonts/Spectral-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Spectral-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e9adee89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30e9adee897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GB"/>
              <a:t>Terminal - who said I am scary </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GB"/>
              <a:t>The linux terminal you are all used to using is not really the terminal, instead it is an emulated version within the GUI that the distro is running. It allows you to complete all the tasks that a standard terminal would but with some nice quality of life features. Rather than being stuck to a single terminal instance you can create multiple that are completely independent of each other if you want them to be.</a:t>
            </a:r>
            <a:endParaRPr/>
          </a:p>
          <a:p>
            <a:pPr indent="0" lvl="0" marL="0" rtl="0" algn="l">
              <a:spcBef>
                <a:spcPts val="0"/>
              </a:spcBef>
              <a:spcAft>
                <a:spcPts val="0"/>
              </a:spcAft>
              <a:buClr>
                <a:schemeClr val="dk1"/>
              </a:buClr>
              <a:buSzPts val="1400"/>
              <a:buFont typeface="Arial"/>
              <a:buNone/>
            </a:pPr>
            <a:r>
              <a:rPr lang="en-GB"/>
              <a:t>Unlike a serial connection to the machine which would only have a single terminal instance with you having to put operations in the background if you wanted to do something else.</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GB"/>
              <a:t>Termainls are also infinitely customisable, instead of using something like bash you can swap it for something like ZSH (used by most Mac terminals, https://ohmyz.sh/) or fish (https://fishshell.com/).</a:t>
            </a:r>
            <a:endParaRPr/>
          </a:p>
          <a:p>
            <a:pPr indent="0" lvl="0" marL="0" rtl="0" algn="l">
              <a:lnSpc>
                <a:spcPct val="100000"/>
              </a:lnSpc>
              <a:spcBef>
                <a:spcPts val="0"/>
              </a:spcBef>
              <a:spcAft>
                <a:spcPts val="0"/>
              </a:spcAft>
              <a:buSzPts val="1400"/>
              <a:buNone/>
            </a:pPr>
            <a:r>
              <a:t/>
            </a:r>
            <a:endParaRPr/>
          </a:p>
        </p:txBody>
      </p:sp>
      <p:sp>
        <p:nvSpPr>
          <p:cNvPr id="222" name="Google Shape;222;g30e9adee897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fbb6fd4fc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30fbb6fd4fc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30fbb6fd4fc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fbb6fd4f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30fbb6fd4fc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30fbb6fd4fc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0fbb6fd4f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0fbb6fd4fc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30fbb6fd4fc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0fbb6fd4fc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0fbb6fd4fc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30fbb6fd4fc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fbb6fd4fc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fbb6fd4fc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30fbb6fd4fc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0fbb6fd4fc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0fbb6fd4fc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30fbb6fd4fc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0fbb6fd4fc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0fbb6fd4fc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30fbb6fd4fc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fbb6fd4fc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fbb6fd4fc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30fbb6fd4fc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fbb6fd4fc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0fbb6fd4fc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30fbb6fd4fc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8c0d0a792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08c0d0a792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308c0d0a792_0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0fbb6fd4fc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0fbb6fd4fc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30fbb6fd4fc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0fbb6fd4fc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0fbb6fd4fc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This bit is for Jack only</a:t>
            </a:r>
            <a:endParaRPr/>
          </a:p>
          <a:p>
            <a:pPr indent="0" lvl="0" marL="0" rtl="0" algn="l">
              <a:spcBef>
                <a:spcPts val="0"/>
              </a:spcBef>
              <a:spcAft>
                <a:spcPts val="0"/>
              </a:spcAft>
              <a:buNone/>
            </a:pPr>
            <a:r>
              <a:rPr lang="en-GB"/>
              <a:t>Those of you who came to CTF club this week will have used some commands when creating a reverse shell in order to </a:t>
            </a:r>
            <a:r>
              <a:rPr lang="en-GB"/>
              <a:t>stabilize</a:t>
            </a:r>
            <a:r>
              <a:rPr lang="en-GB"/>
              <a:t> that shell</a:t>
            </a:r>
            <a:endParaRPr/>
          </a:p>
          <a:p>
            <a:pPr indent="0" lvl="0" marL="0" rtl="0" algn="l">
              <a:spcBef>
                <a:spcPts val="0"/>
              </a:spcBef>
              <a:spcAft>
                <a:spcPts val="0"/>
              </a:spcAft>
              <a:buNone/>
            </a:pPr>
            <a:r>
              <a:rPr lang="en-GB"/>
              <a:t>These commands are one of those things that you read about and then just remember because you will </a:t>
            </a:r>
            <a:r>
              <a:rPr lang="en-GB"/>
              <a:t>potentially end up using them all the 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python3 -c 'import pty;pty.spawn("/bin/bash")' - spawns a shell using python3, this specific one spawns a bash shell</a:t>
            </a:r>
            <a:endParaRPr/>
          </a:p>
          <a:p>
            <a:pPr indent="0" lvl="0" marL="0" rtl="0" algn="l">
              <a:spcBef>
                <a:spcPts val="0"/>
              </a:spcBef>
              <a:spcAft>
                <a:spcPts val="0"/>
              </a:spcAft>
              <a:buNone/>
            </a:pPr>
            <a:r>
              <a:rPr lang="en-GB"/>
              <a:t>export TERM=xterm - This sets the terminal emulator for the shell, by default for distros like Ubuntu it is set to xterm. You can view what your terminal emulator is by running echo $TERM</a:t>
            </a:r>
            <a:endParaRPr/>
          </a:p>
          <a:p>
            <a:pPr indent="0" lvl="0" marL="0" rtl="0" algn="l">
              <a:spcBef>
                <a:spcPts val="0"/>
              </a:spcBef>
              <a:spcAft>
                <a:spcPts val="0"/>
              </a:spcAft>
              <a:buNone/>
            </a:pPr>
            <a:r>
              <a:rPr lang="en-GB"/>
              <a:t>You will then want to ctrl+z</a:t>
            </a:r>
            <a:endParaRPr/>
          </a:p>
          <a:p>
            <a:pPr indent="0" lvl="0" marL="0" rtl="0" algn="l">
              <a:spcBef>
                <a:spcPts val="0"/>
              </a:spcBef>
              <a:spcAft>
                <a:spcPts val="0"/>
              </a:spcAft>
              <a:buNone/>
            </a:pPr>
            <a:r>
              <a:rPr lang="en-GB"/>
              <a:t>stty -echo raw;fg - here we can set the options for the terminal device, -echo argument stops everything we enter being displayed back to us, raw argument then stops the processing from occurring on our end. fg brings the rev shell back to be the prominent operation</a:t>
            </a:r>
            <a:endParaRPr/>
          </a:p>
        </p:txBody>
      </p:sp>
      <p:sp>
        <p:nvSpPr>
          <p:cNvPr id="309" name="Google Shape;309;g30fbb6fd4fc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0fbb6fd4fc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0fbb6fd4fc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30fbb6fd4fc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0fbb6fd4fc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0fbb6fd4fc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30fbb6fd4fc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fbb6fd4fc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30fbb6fd4fc_0_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78" name="Google Shape;178;g30fbb6fd4fc_0_1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e9adee897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30e9adee89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6c01dda1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06c01dda1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Firebug student discount is all week and not just when we go out as a society </a:t>
            </a:r>
            <a:endParaRPr/>
          </a:p>
        </p:txBody>
      </p:sp>
      <p:sp>
        <p:nvSpPr>
          <p:cNvPr id="192" name="Google Shape;192;g306c01dda1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e9adee8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30e9adee89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30e9adee89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e9adee89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30e9adee897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g30e9adee897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e9adee89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30e9adee897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30e9adee897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e9adee89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30e9adee897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30e9adee897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2" name="Google Shape;1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2"/>
          <p:cNvSpPr/>
          <p:nvPr>
            <p:ph idx="2" type="pic"/>
          </p:nvPr>
        </p:nvSpPr>
        <p:spPr>
          <a:xfrm>
            <a:off x="5183188" y="987425"/>
            <a:ext cx="6172200" cy="4873625"/>
          </a:xfrm>
          <a:prstGeom prst="rect">
            <a:avLst/>
          </a:prstGeom>
          <a:noFill/>
          <a:ln>
            <a:noFill/>
          </a:ln>
        </p:spPr>
      </p:sp>
      <p:sp>
        <p:nvSpPr>
          <p:cNvPr id="143" name="Google Shape;143;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74000">
              <a:srgbClr val="3A3A3A"/>
            </a:gs>
            <a:gs pos="83000">
              <a:srgbClr val="3A3A3A"/>
            </a:gs>
            <a:gs pos="100000">
              <a:srgbClr val="3A3A3A"/>
            </a:gs>
          </a:gsLst>
          <a:lin ang="5400000" scaled="0"/>
        </a:gradFill>
      </p:bgPr>
    </p:bg>
    <p:spTree>
      <p:nvGrpSpPr>
        <p:cNvPr id="84" name="Shape 84"/>
        <p:cNvGrpSpPr/>
        <p:nvPr/>
      </p:nvGrpSpPr>
      <p:grpSpPr>
        <a:xfrm>
          <a:off x="0" y="0"/>
          <a:ext cx="0" cy="0"/>
          <a:chOff x="0" y="0"/>
          <a:chExt cx="0" cy="0"/>
        </a:xfrm>
      </p:grpSpPr>
      <p:sp>
        <p:nvSpPr>
          <p:cNvPr id="85" name="Google Shape;8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2.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gi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g30e9adee897_0_16"/>
          <p:cNvPicPr preferRelativeResize="0"/>
          <p:nvPr/>
        </p:nvPicPr>
        <p:blipFill>
          <a:blip r:embed="rId3">
            <a:alphaModFix/>
          </a:blip>
          <a:stretch>
            <a:fillRect/>
          </a:stretch>
        </p:blipFill>
        <p:spPr>
          <a:xfrm>
            <a:off x="0" y="0"/>
            <a:ext cx="12191990" cy="6858000"/>
          </a:xfrm>
          <a:prstGeom prst="rect">
            <a:avLst/>
          </a:prstGeom>
          <a:noFill/>
          <a:ln>
            <a:noFill/>
          </a:ln>
        </p:spPr>
      </p:pic>
      <p:pic>
        <p:nvPicPr>
          <p:cNvPr id="225" name="Google Shape;225;g30e9adee897_0_16"/>
          <p:cNvPicPr preferRelativeResize="0"/>
          <p:nvPr/>
        </p:nvPicPr>
        <p:blipFill>
          <a:blip r:embed="rId4">
            <a:alphaModFix/>
          </a:blip>
          <a:stretch>
            <a:fillRect/>
          </a:stretch>
        </p:blipFill>
        <p:spPr>
          <a:xfrm>
            <a:off x="1438600" y="2442925"/>
            <a:ext cx="3017074" cy="1697101"/>
          </a:xfrm>
          <a:prstGeom prst="rect">
            <a:avLst/>
          </a:prstGeom>
          <a:noFill/>
          <a:ln>
            <a:noFill/>
          </a:ln>
        </p:spPr>
      </p:pic>
      <p:pic>
        <p:nvPicPr>
          <p:cNvPr id="226" name="Google Shape;226;g30e9adee897_0_16"/>
          <p:cNvPicPr preferRelativeResize="0"/>
          <p:nvPr/>
        </p:nvPicPr>
        <p:blipFill rotWithShape="1">
          <a:blip r:embed="rId5">
            <a:alphaModFix/>
          </a:blip>
          <a:srcRect b="5692" l="13871" r="11911" t="4950"/>
          <a:stretch/>
        </p:blipFill>
        <p:spPr>
          <a:xfrm>
            <a:off x="3519124" y="3634250"/>
            <a:ext cx="4013925" cy="2416300"/>
          </a:xfrm>
          <a:prstGeom prst="rect">
            <a:avLst/>
          </a:prstGeom>
          <a:noFill/>
          <a:ln>
            <a:noFill/>
          </a:ln>
        </p:spPr>
      </p:pic>
      <p:pic>
        <p:nvPicPr>
          <p:cNvPr id="227" name="Google Shape;227;g30e9adee897_0_16"/>
          <p:cNvPicPr preferRelativeResize="0"/>
          <p:nvPr/>
        </p:nvPicPr>
        <p:blipFill>
          <a:blip r:embed="rId6">
            <a:alphaModFix/>
          </a:blip>
          <a:stretch>
            <a:fillRect/>
          </a:stretch>
        </p:blipFill>
        <p:spPr>
          <a:xfrm>
            <a:off x="6426275" y="3681452"/>
            <a:ext cx="4100448" cy="1363750"/>
          </a:xfrm>
          <a:prstGeom prst="rect">
            <a:avLst/>
          </a:prstGeom>
          <a:noFill/>
          <a:ln>
            <a:noFill/>
          </a:ln>
        </p:spPr>
      </p:pic>
      <p:pic>
        <p:nvPicPr>
          <p:cNvPr id="228" name="Google Shape;228;g30e9adee897_0_16"/>
          <p:cNvPicPr preferRelativeResize="0"/>
          <p:nvPr/>
        </p:nvPicPr>
        <p:blipFill rotWithShape="1">
          <a:blip r:embed="rId7">
            <a:alphaModFix/>
          </a:blip>
          <a:srcRect b="24276" l="19641" r="18591" t="13204"/>
          <a:stretch/>
        </p:blipFill>
        <p:spPr>
          <a:xfrm>
            <a:off x="5119745" y="2371475"/>
            <a:ext cx="2980704" cy="1697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30fbb6fd4fc_0_5"/>
          <p:cNvPicPr preferRelativeResize="0"/>
          <p:nvPr/>
        </p:nvPicPr>
        <p:blipFill>
          <a:blip r:embed="rId3">
            <a:alphaModFix/>
          </a:blip>
          <a:stretch>
            <a:fillRect/>
          </a:stretch>
        </p:blipFill>
        <p:spPr>
          <a:xfrm>
            <a:off x="0" y="0"/>
            <a:ext cx="1219199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30fbb6fd4fc_0_10"/>
          <p:cNvPicPr preferRelativeResize="0"/>
          <p:nvPr/>
        </p:nvPicPr>
        <p:blipFill>
          <a:blip r:embed="rId3">
            <a:alphaModFix/>
          </a:blip>
          <a:stretch>
            <a:fillRect/>
          </a:stretch>
        </p:blipFill>
        <p:spPr>
          <a:xfrm>
            <a:off x="0" y="0"/>
            <a:ext cx="12191990" cy="6858000"/>
          </a:xfrm>
          <a:prstGeom prst="rect">
            <a:avLst/>
          </a:prstGeom>
          <a:noFill/>
          <a:ln>
            <a:noFill/>
          </a:ln>
        </p:spPr>
      </p:pic>
      <p:pic>
        <p:nvPicPr>
          <p:cNvPr id="241" name="Google Shape;241;g30fbb6fd4fc_0_10"/>
          <p:cNvPicPr preferRelativeResize="0"/>
          <p:nvPr/>
        </p:nvPicPr>
        <p:blipFill>
          <a:blip r:embed="rId4">
            <a:alphaModFix/>
          </a:blip>
          <a:stretch>
            <a:fillRect/>
          </a:stretch>
        </p:blipFill>
        <p:spPr>
          <a:xfrm>
            <a:off x="2330371" y="3233149"/>
            <a:ext cx="2958723" cy="2673777"/>
          </a:xfrm>
          <a:prstGeom prst="rect">
            <a:avLst/>
          </a:prstGeom>
          <a:noFill/>
          <a:ln>
            <a:noFill/>
          </a:ln>
        </p:spPr>
      </p:pic>
      <p:pic>
        <p:nvPicPr>
          <p:cNvPr id="242" name="Google Shape;242;g30fbb6fd4fc_0_10"/>
          <p:cNvPicPr preferRelativeResize="0"/>
          <p:nvPr/>
        </p:nvPicPr>
        <p:blipFill>
          <a:blip r:embed="rId5">
            <a:alphaModFix/>
          </a:blip>
          <a:stretch>
            <a:fillRect/>
          </a:stretch>
        </p:blipFill>
        <p:spPr>
          <a:xfrm>
            <a:off x="6393350" y="3233150"/>
            <a:ext cx="2969761" cy="2673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30fbb6fd4fc_0_16"/>
          <p:cNvPicPr preferRelativeResize="0"/>
          <p:nvPr/>
        </p:nvPicPr>
        <p:blipFill>
          <a:blip r:embed="rId3">
            <a:alphaModFix/>
          </a:blip>
          <a:stretch>
            <a:fillRect/>
          </a:stretch>
        </p:blipFill>
        <p:spPr>
          <a:xfrm>
            <a:off x="0" y="0"/>
            <a:ext cx="12192000" cy="6858005"/>
          </a:xfrm>
          <a:prstGeom prst="rect">
            <a:avLst/>
          </a:prstGeom>
          <a:noFill/>
          <a:ln>
            <a:noFill/>
          </a:ln>
        </p:spPr>
      </p:pic>
      <p:pic>
        <p:nvPicPr>
          <p:cNvPr id="249" name="Google Shape;249;g30fbb6fd4fc_0_16"/>
          <p:cNvPicPr preferRelativeResize="0"/>
          <p:nvPr/>
        </p:nvPicPr>
        <p:blipFill>
          <a:blip r:embed="rId4">
            <a:alphaModFix/>
          </a:blip>
          <a:stretch>
            <a:fillRect/>
          </a:stretch>
        </p:blipFill>
        <p:spPr>
          <a:xfrm>
            <a:off x="2412325" y="3856775"/>
            <a:ext cx="3597500" cy="2176275"/>
          </a:xfrm>
          <a:prstGeom prst="rect">
            <a:avLst/>
          </a:prstGeom>
          <a:noFill/>
          <a:ln>
            <a:noFill/>
          </a:ln>
        </p:spPr>
      </p:pic>
      <p:pic>
        <p:nvPicPr>
          <p:cNvPr id="250" name="Google Shape;250;g30fbb6fd4fc_0_16"/>
          <p:cNvPicPr preferRelativeResize="0"/>
          <p:nvPr/>
        </p:nvPicPr>
        <p:blipFill>
          <a:blip r:embed="rId5">
            <a:alphaModFix/>
          </a:blip>
          <a:stretch>
            <a:fillRect/>
          </a:stretch>
        </p:blipFill>
        <p:spPr>
          <a:xfrm>
            <a:off x="6304050" y="3856775"/>
            <a:ext cx="3452030" cy="2176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g30fbb6fd4fc_0_22"/>
          <p:cNvPicPr preferRelativeResize="0"/>
          <p:nvPr/>
        </p:nvPicPr>
        <p:blipFill>
          <a:blip r:embed="rId3">
            <a:alphaModFix/>
          </a:blip>
          <a:stretch>
            <a:fillRect/>
          </a:stretch>
        </p:blipFill>
        <p:spPr>
          <a:xfrm>
            <a:off x="0" y="0"/>
            <a:ext cx="1219199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g30fbb6fd4fc_0_26"/>
          <p:cNvPicPr preferRelativeResize="0"/>
          <p:nvPr/>
        </p:nvPicPr>
        <p:blipFill>
          <a:blip r:embed="rId3">
            <a:alphaModFix/>
          </a:blip>
          <a:stretch>
            <a:fillRect/>
          </a:stretch>
        </p:blipFill>
        <p:spPr>
          <a:xfrm>
            <a:off x="0" y="0"/>
            <a:ext cx="12192000" cy="6858005"/>
          </a:xfrm>
          <a:prstGeom prst="rect">
            <a:avLst/>
          </a:prstGeom>
          <a:noFill/>
          <a:ln>
            <a:noFill/>
          </a:ln>
        </p:spPr>
      </p:pic>
      <p:pic>
        <p:nvPicPr>
          <p:cNvPr id="263" name="Google Shape;263;g30fbb6fd4fc_0_26"/>
          <p:cNvPicPr preferRelativeResize="0"/>
          <p:nvPr/>
        </p:nvPicPr>
        <p:blipFill>
          <a:blip r:embed="rId4">
            <a:alphaModFix/>
          </a:blip>
          <a:stretch>
            <a:fillRect/>
          </a:stretch>
        </p:blipFill>
        <p:spPr>
          <a:xfrm>
            <a:off x="4631937" y="4253675"/>
            <a:ext cx="2928123" cy="1641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g30fbb6fd4fc_0_30"/>
          <p:cNvPicPr preferRelativeResize="0"/>
          <p:nvPr/>
        </p:nvPicPr>
        <p:blipFill>
          <a:blip r:embed="rId3">
            <a:alphaModFix/>
          </a:blip>
          <a:stretch>
            <a:fillRect/>
          </a:stretch>
        </p:blipFill>
        <p:spPr>
          <a:xfrm>
            <a:off x="0" y="0"/>
            <a:ext cx="12192000" cy="68580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30fbb6fd4fc_0_38"/>
          <p:cNvPicPr preferRelativeResize="0"/>
          <p:nvPr/>
        </p:nvPicPr>
        <p:blipFill>
          <a:blip r:embed="rId3">
            <a:alphaModFix/>
          </a:blip>
          <a:stretch>
            <a:fillRect/>
          </a:stretch>
        </p:blipFill>
        <p:spPr>
          <a:xfrm>
            <a:off x="0" y="0"/>
            <a:ext cx="12191990" cy="6858000"/>
          </a:xfrm>
          <a:prstGeom prst="rect">
            <a:avLst/>
          </a:prstGeom>
          <a:noFill/>
          <a:ln>
            <a:noFill/>
          </a:ln>
        </p:spPr>
      </p:pic>
      <p:pic>
        <p:nvPicPr>
          <p:cNvPr id="276" name="Google Shape;276;g30fbb6fd4fc_0_38"/>
          <p:cNvPicPr preferRelativeResize="0"/>
          <p:nvPr/>
        </p:nvPicPr>
        <p:blipFill>
          <a:blip r:embed="rId4">
            <a:alphaModFix/>
          </a:blip>
          <a:stretch>
            <a:fillRect/>
          </a:stretch>
        </p:blipFill>
        <p:spPr>
          <a:xfrm>
            <a:off x="6338375" y="3143425"/>
            <a:ext cx="685975" cy="193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30fbb6fd4fc_0_43"/>
          <p:cNvPicPr preferRelativeResize="0"/>
          <p:nvPr/>
        </p:nvPicPr>
        <p:blipFill>
          <a:blip r:embed="rId3">
            <a:alphaModFix/>
          </a:blip>
          <a:stretch>
            <a:fillRect/>
          </a:stretch>
        </p:blipFill>
        <p:spPr>
          <a:xfrm>
            <a:off x="0" y="0"/>
            <a:ext cx="12192000" cy="68580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30fbb6fd4fc_0_47"/>
          <p:cNvPicPr preferRelativeResize="0"/>
          <p:nvPr/>
        </p:nvPicPr>
        <p:blipFill>
          <a:blip r:embed="rId3">
            <a:alphaModFix/>
          </a:blip>
          <a:stretch>
            <a:fillRect/>
          </a:stretch>
        </p:blipFill>
        <p:spPr>
          <a:xfrm>
            <a:off x="0" y="0"/>
            <a:ext cx="12192000" cy="6858027"/>
          </a:xfrm>
          <a:prstGeom prst="rect">
            <a:avLst/>
          </a:prstGeom>
          <a:noFill/>
          <a:ln>
            <a:noFill/>
          </a:ln>
        </p:spPr>
      </p:pic>
      <p:cxnSp>
        <p:nvCxnSpPr>
          <p:cNvPr id="289" name="Google Shape;289;g30fbb6fd4fc_0_47"/>
          <p:cNvCxnSpPr>
            <a:stCxn id="290" idx="0"/>
          </p:cNvCxnSpPr>
          <p:nvPr/>
        </p:nvCxnSpPr>
        <p:spPr>
          <a:xfrm flipH="1" rot="10800000">
            <a:off x="2846075" y="3295350"/>
            <a:ext cx="1334400" cy="267300"/>
          </a:xfrm>
          <a:prstGeom prst="straightConnector1">
            <a:avLst/>
          </a:prstGeom>
          <a:noFill/>
          <a:ln cap="flat" cmpd="sng" w="38100">
            <a:solidFill>
              <a:schemeClr val="dk2"/>
            </a:solidFill>
            <a:prstDash val="solid"/>
            <a:round/>
            <a:headEnd len="med" w="med" type="none"/>
            <a:tailEnd len="med" w="med" type="triangle"/>
          </a:ln>
        </p:spPr>
      </p:cxnSp>
      <p:cxnSp>
        <p:nvCxnSpPr>
          <p:cNvPr id="291" name="Google Shape;291;g30fbb6fd4fc_0_47"/>
          <p:cNvCxnSpPr>
            <a:stCxn id="292" idx="1"/>
          </p:cNvCxnSpPr>
          <p:nvPr/>
        </p:nvCxnSpPr>
        <p:spPr>
          <a:xfrm flipH="1">
            <a:off x="6345100" y="3483575"/>
            <a:ext cx="2712000" cy="613500"/>
          </a:xfrm>
          <a:prstGeom prst="straightConnector1">
            <a:avLst/>
          </a:prstGeom>
          <a:noFill/>
          <a:ln cap="flat" cmpd="sng" w="38100">
            <a:solidFill>
              <a:schemeClr val="dk2"/>
            </a:solidFill>
            <a:prstDash val="solid"/>
            <a:round/>
            <a:headEnd len="med" w="med" type="none"/>
            <a:tailEnd len="med" w="med" type="triangle"/>
          </a:ln>
        </p:spPr>
      </p:cxnSp>
      <p:sp>
        <p:nvSpPr>
          <p:cNvPr id="290" name="Google Shape;290;g30fbb6fd4fc_0_47"/>
          <p:cNvSpPr txBox="1"/>
          <p:nvPr/>
        </p:nvSpPr>
        <p:spPr>
          <a:xfrm>
            <a:off x="1511675" y="3562650"/>
            <a:ext cx="2668800" cy="10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alibri"/>
                <a:ea typeface="Calibri"/>
                <a:cs typeface="Calibri"/>
                <a:sym typeface="Calibri"/>
              </a:rPr>
              <a:t>Tells the terminal what to run the </a:t>
            </a:r>
            <a:r>
              <a:rPr lang="en-GB">
                <a:solidFill>
                  <a:schemeClr val="dk1"/>
                </a:solidFill>
                <a:latin typeface="Calibri"/>
                <a:ea typeface="Calibri"/>
                <a:cs typeface="Calibri"/>
                <a:sym typeface="Calibri"/>
              </a:rPr>
              <a:t>script</a:t>
            </a:r>
            <a:r>
              <a:rPr lang="en-GB">
                <a:solidFill>
                  <a:schemeClr val="dk1"/>
                </a:solidFill>
                <a:latin typeface="Calibri"/>
                <a:ea typeface="Calibri"/>
                <a:cs typeface="Calibri"/>
                <a:sym typeface="Calibri"/>
              </a:rPr>
              <a:t> with. Without this you can still run the script but will need to specify how </a:t>
            </a:r>
            <a:endParaRPr>
              <a:solidFill>
                <a:schemeClr val="dk1"/>
              </a:solidFill>
              <a:latin typeface="Calibri"/>
              <a:ea typeface="Calibri"/>
              <a:cs typeface="Calibri"/>
              <a:sym typeface="Calibri"/>
            </a:endParaRPr>
          </a:p>
        </p:txBody>
      </p:sp>
      <p:sp>
        <p:nvSpPr>
          <p:cNvPr id="293" name="Google Shape;293;g30fbb6fd4fc_0_47"/>
          <p:cNvSpPr txBox="1"/>
          <p:nvPr/>
        </p:nvSpPr>
        <p:spPr>
          <a:xfrm>
            <a:off x="9086975" y="3046500"/>
            <a:ext cx="311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92" name="Google Shape;292;g30fbb6fd4fc_0_47"/>
          <p:cNvSpPr txBox="1"/>
          <p:nvPr/>
        </p:nvSpPr>
        <p:spPr>
          <a:xfrm>
            <a:off x="9057100" y="3016625"/>
            <a:ext cx="1665900" cy="9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alibri"/>
                <a:ea typeface="Calibri"/>
                <a:cs typeface="Calibri"/>
                <a:sym typeface="Calibri"/>
              </a:rPr>
              <a:t>Comparison of the variable i against the digit 5</a:t>
            </a:r>
            <a:endParaRPr>
              <a:solidFill>
                <a:schemeClr val="dk1"/>
              </a:solidFill>
              <a:latin typeface="Calibri"/>
              <a:ea typeface="Calibri"/>
              <a:cs typeface="Calibri"/>
              <a:sym typeface="Calibri"/>
            </a:endParaRPr>
          </a:p>
        </p:txBody>
      </p:sp>
      <p:cxnSp>
        <p:nvCxnSpPr>
          <p:cNvPr id="294" name="Google Shape;294;g30fbb6fd4fc_0_47"/>
          <p:cNvCxnSpPr>
            <a:stCxn id="295" idx="3"/>
          </p:cNvCxnSpPr>
          <p:nvPr/>
        </p:nvCxnSpPr>
        <p:spPr>
          <a:xfrm flipH="1" rot="10800000">
            <a:off x="3058225" y="4970050"/>
            <a:ext cx="1959300" cy="317700"/>
          </a:xfrm>
          <a:prstGeom prst="straightConnector1">
            <a:avLst/>
          </a:prstGeom>
          <a:noFill/>
          <a:ln cap="flat" cmpd="sng" w="38100">
            <a:solidFill>
              <a:schemeClr val="dk2"/>
            </a:solidFill>
            <a:prstDash val="solid"/>
            <a:round/>
            <a:headEnd len="med" w="med" type="none"/>
            <a:tailEnd len="med" w="med" type="triangle"/>
          </a:ln>
        </p:spPr>
      </p:cxnSp>
      <p:sp>
        <p:nvSpPr>
          <p:cNvPr id="295" name="Google Shape;295;g30fbb6fd4fc_0_47"/>
          <p:cNvSpPr txBox="1"/>
          <p:nvPr/>
        </p:nvSpPr>
        <p:spPr>
          <a:xfrm>
            <a:off x="2064625" y="5003800"/>
            <a:ext cx="9936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alibri"/>
                <a:ea typeface="Calibri"/>
                <a:cs typeface="Calibri"/>
                <a:sym typeface="Calibri"/>
              </a:rPr>
              <a:t>Ends if statement</a:t>
            </a:r>
            <a:endParaRPr>
              <a:solidFill>
                <a:schemeClr val="dk1"/>
              </a:solidFill>
              <a:latin typeface="Calibri"/>
              <a:ea typeface="Calibri"/>
              <a:cs typeface="Calibri"/>
              <a:sym typeface="Calibri"/>
            </a:endParaRPr>
          </a:p>
        </p:txBody>
      </p:sp>
      <p:cxnSp>
        <p:nvCxnSpPr>
          <p:cNvPr id="296" name="Google Shape;296;g30fbb6fd4fc_0_47"/>
          <p:cNvCxnSpPr>
            <a:stCxn id="297" idx="1"/>
          </p:cNvCxnSpPr>
          <p:nvPr/>
        </p:nvCxnSpPr>
        <p:spPr>
          <a:xfrm flipH="1">
            <a:off x="4819775" y="5649925"/>
            <a:ext cx="4267200" cy="71100"/>
          </a:xfrm>
          <a:prstGeom prst="straightConnector1">
            <a:avLst/>
          </a:prstGeom>
          <a:noFill/>
          <a:ln cap="flat" cmpd="sng" w="38100">
            <a:solidFill>
              <a:schemeClr val="dk2"/>
            </a:solidFill>
            <a:prstDash val="solid"/>
            <a:round/>
            <a:headEnd len="med" w="med" type="none"/>
            <a:tailEnd len="med" w="med" type="triangle"/>
          </a:ln>
        </p:spPr>
      </p:cxnSp>
      <p:sp>
        <p:nvSpPr>
          <p:cNvPr id="297" name="Google Shape;297;g30fbb6fd4fc_0_47"/>
          <p:cNvSpPr txBox="1"/>
          <p:nvPr/>
        </p:nvSpPr>
        <p:spPr>
          <a:xfrm>
            <a:off x="9086975" y="5160175"/>
            <a:ext cx="7320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alibri"/>
                <a:ea typeface="Calibri"/>
                <a:cs typeface="Calibri"/>
                <a:sym typeface="Calibri"/>
              </a:rPr>
              <a:t>Ends for loop</a:t>
            </a:r>
            <a:endParaRPr>
              <a:solidFill>
                <a:schemeClr val="dk1"/>
              </a:solidFill>
              <a:latin typeface="Calibri"/>
              <a:ea typeface="Calibri"/>
              <a:cs typeface="Calibri"/>
              <a:sym typeface="Calibri"/>
            </a:endParaRPr>
          </a:p>
        </p:txBody>
      </p:sp>
      <p:cxnSp>
        <p:nvCxnSpPr>
          <p:cNvPr id="298" name="Google Shape;298;g30fbb6fd4fc_0_47"/>
          <p:cNvCxnSpPr>
            <a:stCxn id="299" idx="1"/>
          </p:cNvCxnSpPr>
          <p:nvPr/>
        </p:nvCxnSpPr>
        <p:spPr>
          <a:xfrm flipH="1">
            <a:off x="5343400" y="4719850"/>
            <a:ext cx="3713700" cy="566100"/>
          </a:xfrm>
          <a:prstGeom prst="straightConnector1">
            <a:avLst/>
          </a:prstGeom>
          <a:noFill/>
          <a:ln cap="flat" cmpd="sng" w="38100">
            <a:solidFill>
              <a:schemeClr val="dk2"/>
            </a:solidFill>
            <a:prstDash val="solid"/>
            <a:round/>
            <a:headEnd len="med" w="med" type="none"/>
            <a:tailEnd len="med" w="med" type="triangle"/>
          </a:ln>
        </p:spPr>
      </p:cxnSp>
      <p:sp>
        <p:nvSpPr>
          <p:cNvPr id="299" name="Google Shape;299;g30fbb6fd4fc_0_47"/>
          <p:cNvSpPr txBox="1"/>
          <p:nvPr/>
        </p:nvSpPr>
        <p:spPr>
          <a:xfrm>
            <a:off x="9057100" y="4435900"/>
            <a:ext cx="15165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alibri"/>
                <a:ea typeface="Calibri"/>
                <a:cs typeface="Calibri"/>
                <a:sym typeface="Calibri"/>
              </a:rPr>
              <a:t>Prints a string to terminal</a:t>
            </a:r>
            <a:endParaRPr>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08c0d0a792_0_30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pic>
        <p:nvPicPr>
          <p:cNvPr id="169" name="Google Shape;169;g308c0d0a792_0_30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0" name="Google Shape;170;g308c0d0a792_0_30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sp>
        <p:nvSpPr>
          <p:cNvPr id="171" name="Google Shape;171;g308c0d0a792_0_301"/>
          <p:cNvSpPr txBox="1"/>
          <p:nvPr/>
        </p:nvSpPr>
        <p:spPr>
          <a:xfrm>
            <a:off x="3754650" y="1068625"/>
            <a:ext cx="4682700" cy="6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lt1"/>
                </a:solidFill>
                <a:latin typeface="Consolas"/>
                <a:ea typeface="Consolas"/>
                <a:cs typeface="Consolas"/>
                <a:sym typeface="Consolas"/>
              </a:rPr>
              <a:t>D0n’t D0 ill3gal Sh1t !</a:t>
            </a:r>
            <a:r>
              <a:rPr b="0" i="0" lang="en-GB"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pic>
        <p:nvPicPr>
          <p:cNvPr id="172" name="Google Shape;172;g308c0d0a792_0_301"/>
          <p:cNvPicPr preferRelativeResize="0"/>
          <p:nvPr/>
        </p:nvPicPr>
        <p:blipFill rotWithShape="1">
          <a:blip r:embed="rId4">
            <a:alphaModFix/>
          </a:blip>
          <a:srcRect b="0" l="12814" r="24057" t="0"/>
          <a:stretch/>
        </p:blipFill>
        <p:spPr>
          <a:xfrm>
            <a:off x="2043550" y="2417350"/>
            <a:ext cx="2390400" cy="2840400"/>
          </a:xfrm>
          <a:prstGeom prst="flowChartAlternateProcess">
            <a:avLst/>
          </a:prstGeom>
          <a:noFill/>
          <a:ln>
            <a:noFill/>
          </a:ln>
        </p:spPr>
      </p:pic>
      <p:pic>
        <p:nvPicPr>
          <p:cNvPr id="173" name="Google Shape;173;g308c0d0a792_0_301"/>
          <p:cNvPicPr preferRelativeResize="0"/>
          <p:nvPr/>
        </p:nvPicPr>
        <p:blipFill rotWithShape="1">
          <a:blip r:embed="rId5">
            <a:alphaModFix/>
          </a:blip>
          <a:srcRect b="0" l="0" r="0" t="0"/>
          <a:stretch/>
        </p:blipFill>
        <p:spPr>
          <a:xfrm>
            <a:off x="4811401" y="2552950"/>
            <a:ext cx="2569200" cy="2569200"/>
          </a:xfrm>
          <a:prstGeom prst="rect">
            <a:avLst/>
          </a:prstGeom>
          <a:noFill/>
          <a:ln>
            <a:noFill/>
          </a:ln>
        </p:spPr>
      </p:pic>
      <p:pic>
        <p:nvPicPr>
          <p:cNvPr id="174" name="Google Shape;174;g308c0d0a792_0_301"/>
          <p:cNvPicPr preferRelativeResize="0"/>
          <p:nvPr/>
        </p:nvPicPr>
        <p:blipFill rotWithShape="1">
          <a:blip r:embed="rId6">
            <a:alphaModFix/>
          </a:blip>
          <a:srcRect b="0" l="14408" r="14394" t="0"/>
          <a:stretch/>
        </p:blipFill>
        <p:spPr>
          <a:xfrm>
            <a:off x="7758038" y="2441038"/>
            <a:ext cx="2980500" cy="2793000"/>
          </a:xfrm>
          <a:prstGeom prst="flowChartAlternateProcess">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30fbb6fd4fc_0_53"/>
          <p:cNvPicPr preferRelativeResize="0"/>
          <p:nvPr/>
        </p:nvPicPr>
        <p:blipFill>
          <a:blip r:embed="rId3">
            <a:alphaModFix/>
          </a:blip>
          <a:stretch>
            <a:fillRect/>
          </a:stretch>
        </p:blipFill>
        <p:spPr>
          <a:xfrm>
            <a:off x="0" y="0"/>
            <a:ext cx="12192000" cy="68580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g30fbb6fd4fc_0_81"/>
          <p:cNvPicPr preferRelativeResize="0"/>
          <p:nvPr/>
        </p:nvPicPr>
        <p:blipFill>
          <a:blip r:embed="rId3">
            <a:alphaModFix/>
          </a:blip>
          <a:stretch>
            <a:fillRect/>
          </a:stretch>
        </p:blipFill>
        <p:spPr>
          <a:xfrm>
            <a:off x="0" y="0"/>
            <a:ext cx="12192000" cy="68580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30fbb6fd4fc_0_94"/>
          <p:cNvPicPr preferRelativeResize="0"/>
          <p:nvPr/>
        </p:nvPicPr>
        <p:blipFill>
          <a:blip r:embed="rId3">
            <a:alphaModFix/>
          </a:blip>
          <a:stretch>
            <a:fillRect/>
          </a:stretch>
        </p:blipFill>
        <p:spPr>
          <a:xfrm>
            <a:off x="0" y="0"/>
            <a:ext cx="12192000" cy="68580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g30fbb6fd4fc_0_99"/>
          <p:cNvPicPr preferRelativeResize="0"/>
          <p:nvPr/>
        </p:nvPicPr>
        <p:blipFill>
          <a:blip r:embed="rId3">
            <a:alphaModFix/>
          </a:blip>
          <a:stretch>
            <a:fillRect/>
          </a:stretch>
        </p:blipFill>
        <p:spPr>
          <a:xfrm>
            <a:off x="0" y="-45225"/>
            <a:ext cx="12192000" cy="68580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g30fbb6fd4fc_0_18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1" name="Google Shape;181;g30fbb6fd4fc_0_187"/>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i="0" lang="en-GB" sz="4800" u="none" cap="none" strike="noStrike">
                <a:solidFill>
                  <a:srgbClr val="FFFFFF"/>
                </a:solidFill>
                <a:latin typeface="Spectral"/>
                <a:ea typeface="Spectral"/>
                <a:cs typeface="Spectral"/>
                <a:sym typeface="Spectral"/>
              </a:rPr>
              <a:t>Announcements</a:t>
            </a:r>
            <a:endParaRPr i="0" sz="4800" u="none" cap="none" strike="noStrike">
              <a:solidFill>
                <a:srgbClr val="FFFFFF"/>
              </a:solidFill>
              <a:latin typeface="Spectral"/>
              <a:ea typeface="Spectral"/>
              <a:cs typeface="Spectral"/>
              <a:sym typeface="Spectral"/>
            </a:endParaRPr>
          </a:p>
        </p:txBody>
      </p:sp>
      <p:sp>
        <p:nvSpPr>
          <p:cNvPr id="182" name="Google Shape;182;g30fbb6fd4fc_0_187"/>
          <p:cNvSpPr txBox="1"/>
          <p:nvPr/>
        </p:nvSpPr>
        <p:spPr>
          <a:xfrm>
            <a:off x="1719525" y="1870600"/>
            <a:ext cx="9118800" cy="3309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CTF Club</a:t>
            </a:r>
            <a:endParaRPr sz="3200">
              <a:solidFill>
                <a:schemeClr val="lt1"/>
              </a:solidFill>
              <a:latin typeface="Spectral"/>
              <a:ea typeface="Spectral"/>
              <a:cs typeface="Spectral"/>
              <a:sym typeface="Spectral"/>
            </a:endParaRPr>
          </a:p>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Games Night (11th Nov)</a:t>
            </a:r>
            <a:endParaRPr sz="3200">
              <a:solidFill>
                <a:schemeClr val="lt1"/>
              </a:solidFill>
              <a:latin typeface="Spectral"/>
              <a:ea typeface="Spectral"/>
              <a:cs typeface="Spectral"/>
              <a:sym typeface="Spectral"/>
            </a:endParaRPr>
          </a:p>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Hack The Box University CTF Competition</a:t>
            </a:r>
            <a:endParaRPr sz="3200">
              <a:solidFill>
                <a:schemeClr val="lt1"/>
              </a:solidFill>
              <a:latin typeface="Spectral"/>
              <a:ea typeface="Spectral"/>
              <a:cs typeface="Spectral"/>
              <a:sym typeface="Spectral"/>
            </a:endParaRPr>
          </a:p>
          <a:p>
            <a:pPr indent="-387350" lvl="1" marL="914400" marR="0" rtl="0" algn="l">
              <a:lnSpc>
                <a:spcPct val="100000"/>
              </a:lnSpc>
              <a:spcBef>
                <a:spcPts val="0"/>
              </a:spcBef>
              <a:spcAft>
                <a:spcPts val="0"/>
              </a:spcAft>
              <a:buClr>
                <a:schemeClr val="lt1"/>
              </a:buClr>
              <a:buSzPts val="2500"/>
              <a:buFont typeface="Spectral"/>
              <a:buChar char="○"/>
            </a:pPr>
            <a:r>
              <a:rPr lang="en-GB" sz="2500">
                <a:solidFill>
                  <a:schemeClr val="lt1"/>
                </a:solidFill>
                <a:latin typeface="Spectral"/>
                <a:ea typeface="Spectral"/>
                <a:cs typeface="Spectral"/>
                <a:sym typeface="Spectral"/>
              </a:rPr>
              <a:t>If you would like to take part let a committee member know and we shall add you to the channel for the event</a:t>
            </a:r>
            <a:endParaRPr sz="2500">
              <a:solidFill>
                <a:schemeClr val="lt1"/>
              </a:solidFill>
              <a:latin typeface="Spectral"/>
              <a:ea typeface="Spectral"/>
              <a:cs typeface="Spectral"/>
              <a:sym typeface="Spectral"/>
            </a:endParaRPr>
          </a:p>
          <a:p>
            <a:pPr indent="-387350" lvl="1" marL="914400" marR="0" rtl="0" algn="l">
              <a:lnSpc>
                <a:spcPct val="100000"/>
              </a:lnSpc>
              <a:spcBef>
                <a:spcPts val="0"/>
              </a:spcBef>
              <a:spcAft>
                <a:spcPts val="0"/>
              </a:spcAft>
              <a:buClr>
                <a:schemeClr val="lt1"/>
              </a:buClr>
              <a:buSzPts val="2500"/>
              <a:buFont typeface="Spectral"/>
              <a:buChar char="○"/>
            </a:pPr>
            <a:r>
              <a:rPr lang="en-GB" sz="2500">
                <a:solidFill>
                  <a:schemeClr val="lt1"/>
                </a:solidFill>
                <a:latin typeface="Spectral"/>
                <a:ea typeface="Spectral"/>
                <a:cs typeface="Spectral"/>
                <a:sym typeface="Spectral"/>
              </a:rPr>
              <a:t>Takes place 13th 1300 - 15th 2200 Dec</a:t>
            </a:r>
            <a:endParaRPr sz="2500">
              <a:solidFill>
                <a:schemeClr val="lt1"/>
              </a:solidFill>
              <a:latin typeface="Spectral"/>
              <a:ea typeface="Spectral"/>
              <a:cs typeface="Spectral"/>
              <a:sym typeface="Spectral"/>
            </a:endParaRPr>
          </a:p>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Christmas Meal </a:t>
            </a:r>
            <a:r>
              <a:rPr lang="en-GB" sz="2500">
                <a:solidFill>
                  <a:schemeClr val="lt1"/>
                </a:solidFill>
                <a:latin typeface="Spectral"/>
                <a:ea typeface="Spectral"/>
                <a:cs typeface="Spectral"/>
                <a:sym typeface="Spectral"/>
              </a:rPr>
              <a:t>(28th Nov deadline for ticket purchase)</a:t>
            </a:r>
            <a:endParaRPr sz="2500">
              <a:solidFill>
                <a:schemeClr val="lt1"/>
              </a:solidFill>
              <a:latin typeface="Spectral"/>
              <a:ea typeface="Spectral"/>
              <a:cs typeface="Spectral"/>
              <a:sym typeface="Spectr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pic>
        <p:nvPicPr>
          <p:cNvPr id="187" name="Google Shape;187;g30e9adee897_0_23"/>
          <p:cNvPicPr preferRelativeResize="0"/>
          <p:nvPr/>
        </p:nvPicPr>
        <p:blipFill rotWithShape="1">
          <a:blip r:embed="rId4">
            <a:alphaModFix/>
          </a:blip>
          <a:srcRect b="0" l="0" r="15052" t="0"/>
          <a:stretch/>
        </p:blipFill>
        <p:spPr>
          <a:xfrm>
            <a:off x="3816975" y="746150"/>
            <a:ext cx="4558050" cy="5365700"/>
          </a:xfrm>
          <a:prstGeom prst="rect">
            <a:avLst/>
          </a:prstGeom>
          <a:noFill/>
          <a:ln>
            <a:noFill/>
          </a:ln>
        </p:spPr>
      </p:pic>
      <p:sp>
        <p:nvSpPr>
          <p:cNvPr id="188" name="Google Shape;188;g30e9adee897_0_23"/>
          <p:cNvSpPr txBox="1"/>
          <p:nvPr/>
        </p:nvSpPr>
        <p:spPr>
          <a:xfrm>
            <a:off x="4710000" y="217600"/>
            <a:ext cx="27720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800">
                <a:solidFill>
                  <a:schemeClr val="dk1"/>
                </a:solidFill>
                <a:latin typeface="Calibri"/>
                <a:ea typeface="Calibri"/>
                <a:cs typeface="Calibri"/>
                <a:sym typeface="Calibri"/>
              </a:rPr>
              <a:t>Tux will find you!</a:t>
            </a:r>
            <a:endParaRPr b="1" sz="2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306c01dda16_0_0"/>
          <p:cNvPicPr preferRelativeResize="0"/>
          <p:nvPr/>
        </p:nvPicPr>
        <p:blipFill rotWithShape="1">
          <a:blip r:embed="rId3">
            <a:alphaModFix/>
          </a:blip>
          <a:srcRect b="0" l="0" r="0" t="0"/>
          <a:stretch/>
        </p:blipFill>
        <p:spPr>
          <a:xfrm>
            <a:off x="0" y="0"/>
            <a:ext cx="12192000" cy="68580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g30e9adee897_0_0"/>
          <p:cNvPicPr preferRelativeResize="0"/>
          <p:nvPr/>
        </p:nvPicPr>
        <p:blipFill>
          <a:blip r:embed="rId3">
            <a:alphaModFix/>
          </a:blip>
          <a:stretch>
            <a:fillRect/>
          </a:stretch>
        </p:blipFill>
        <p:spPr>
          <a:xfrm>
            <a:off x="0" y="0"/>
            <a:ext cx="12192000" cy="68580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g30e9adee897_0_4"/>
          <p:cNvPicPr preferRelativeResize="0"/>
          <p:nvPr/>
        </p:nvPicPr>
        <p:blipFill>
          <a:blip r:embed="rId3">
            <a:alphaModFix/>
          </a:blip>
          <a:stretch>
            <a:fillRect/>
          </a:stretch>
        </p:blipFill>
        <p:spPr>
          <a:xfrm>
            <a:off x="0" y="0"/>
            <a:ext cx="12192000" cy="68580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g30e9adee897_0_8"/>
          <p:cNvPicPr preferRelativeResize="0"/>
          <p:nvPr/>
        </p:nvPicPr>
        <p:blipFill>
          <a:blip r:embed="rId3">
            <a:alphaModFix/>
          </a:blip>
          <a:stretch>
            <a:fillRect/>
          </a:stretch>
        </p:blipFill>
        <p:spPr>
          <a:xfrm>
            <a:off x="0" y="0"/>
            <a:ext cx="12192000" cy="68580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g30e9adee897_0_12"/>
          <p:cNvPicPr preferRelativeResize="0"/>
          <p:nvPr/>
        </p:nvPicPr>
        <p:blipFill>
          <a:blip r:embed="rId3">
            <a:alphaModFix/>
          </a:blip>
          <a:stretch>
            <a:fillRect/>
          </a:stretch>
        </p:blipFill>
        <p:spPr>
          <a:xfrm>
            <a:off x="0" y="0"/>
            <a:ext cx="12192000" cy="68580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2018-05-13T11:45:40Z</dcterms:created>
</cp:coreProperties>
</file>